
<file path=[Content_Types].xml><?xml version="1.0" encoding="utf-8"?>
<Types xmlns="http://schemas.openxmlformats.org/package/2006/content-types">
  <Default Extension="png" ContentType="image/png"/>
  <Default Extension="mp3" ContentType="audio/mpe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04" r:id="rId2"/>
    <p:sldId id="269" r:id="rId3"/>
    <p:sldId id="323" r:id="rId4"/>
    <p:sldId id="295" r:id="rId5"/>
    <p:sldId id="320" r:id="rId6"/>
    <p:sldId id="299" r:id="rId7"/>
    <p:sldId id="326" r:id="rId8"/>
    <p:sldId id="330" r:id="rId9"/>
    <p:sldId id="321" r:id="rId10"/>
    <p:sldId id="327" r:id="rId11"/>
    <p:sldId id="329" r:id="rId12"/>
    <p:sldId id="301" r:id="rId13"/>
    <p:sldId id="302" r:id="rId14"/>
    <p:sldId id="300" r:id="rId15"/>
    <p:sldId id="298" r:id="rId16"/>
    <p:sldId id="322" r:id="rId17"/>
    <p:sldId id="282" r:id="rId18"/>
    <p:sldId id="324" r:id="rId19"/>
    <p:sldId id="325" r:id="rId20"/>
    <p:sldId id="283" r:id="rId21"/>
  </p:sldIdLst>
  <p:sldSz cx="12188825" cy="6858000"/>
  <p:notesSz cx="6858000" cy="9144000"/>
  <p:custDataLst>
    <p:tags r:id="rId23"/>
  </p:custDataLst>
  <p:defaultTextStyle>
    <a:defPPr>
      <a:defRPr lang="zh-CN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000000"/>
    <a:srgbClr val="332D33"/>
    <a:srgbClr val="D2F3FA"/>
    <a:srgbClr val="F2F2F2"/>
    <a:srgbClr val="E7C5AA"/>
    <a:srgbClr val="4A1B1A"/>
    <a:srgbClr val="7F7F7F"/>
    <a:srgbClr val="BFBFBF"/>
    <a:srgbClr val="D5D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44" autoAdjust="0"/>
    <p:restoredTop sz="94660"/>
  </p:normalViewPr>
  <p:slideViewPr>
    <p:cSldViewPr>
      <p:cViewPr varScale="1">
        <p:scale>
          <a:sx n="76" d="100"/>
          <a:sy n="76" d="100"/>
        </p:scale>
        <p:origin x="96" y="73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CB459-46AB-4256-8421-53C4A88345B9}" type="datetimeFigureOut">
              <a:rPr lang="zh-CN" altLang="en-US" smtClean="0"/>
              <a:t>2018/12/26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BAED6-B06E-434C-AACE-60A1A7542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88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37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073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547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702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229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9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547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508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49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6898" y="206375"/>
            <a:ext cx="2742486" cy="43878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441" y="206375"/>
            <a:ext cx="8024310" cy="43878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445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061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48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34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790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23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686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613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58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72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441" y="1200151"/>
            <a:ext cx="5383398" cy="3394075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5986" y="1200151"/>
            <a:ext cx="5383398" cy="3394075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357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1" y="274637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90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47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59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0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748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48" indent="0">
              <a:buNone/>
              <a:defRPr sz="3732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0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0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31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441" y="274637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fld id="{64AE1D44-E63B-4DBB-8883-82CC89F8509B}" type="datetimeFigureOut">
              <a:rPr lang="zh-CN" altLang="en-US" smtClean="0"/>
              <a:pPr/>
              <a:t>2018/12/26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2572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xStyles>
    <p:titleStyle>
      <a:lvl1pPr algn="ctr" defTabSz="121889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Arial Unicode MS" panose="020B0604020202020204" pitchFamily="34" charset="-122"/>
          <a:cs typeface="+mj-cs"/>
        </a:defRPr>
      </a:lvl1pPr>
    </p:titleStyle>
    <p:bodyStyle>
      <a:lvl1pPr marL="457086" indent="-457086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6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1pPr>
      <a:lvl2pPr marL="990352" indent="-380905" algn="l" defTabSz="121889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2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2pPr>
      <a:lvl3pPr marL="1523619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3pPr>
      <a:lvl4pPr marL="2133067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6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4pPr>
      <a:lvl5pPr marL="2742514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6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5pPr>
      <a:lvl6pPr marL="3351962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6444211" y="559723"/>
            <a:ext cx="5738557" cy="5738557"/>
          </a:xfrm>
          <a:prstGeom prst="ellipse">
            <a:avLst/>
          </a:prstGeom>
          <a:blipFill dpi="0" rotWithShape="1">
            <a:blip r:embed="rId5"/>
            <a:srcRect/>
            <a:stretch>
              <a:fillRect l="-1179" t="-7972" r="-911" b="-11504"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745" y="552368"/>
            <a:ext cx="5753264" cy="5753264"/>
          </a:xfrm>
          <a:prstGeom prst="ellipse">
            <a:avLst/>
          </a:prstGeom>
          <a:blipFill dpi="0" rotWithShape="1">
            <a:blip r:embed="rId6"/>
            <a:srcRect/>
            <a:stretch>
              <a:fillRect l="-6726" t="-1076" r="-29396" b="-1014"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137652" y="453445"/>
            <a:ext cx="5951111" cy="5951111"/>
          </a:xfrm>
          <a:prstGeom prst="ellipse">
            <a:avLst/>
          </a:prstGeom>
          <a:solidFill>
            <a:srgbClr val="332D3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51686" y="2405550"/>
            <a:ext cx="5723042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9600" kern="0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HomeCraft</a:t>
            </a:r>
            <a:r>
              <a:rPr lang="zh-TW" altLang="zh-TW" sz="5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zh-TW" altLang="zh-TW" sz="5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zh-CN" alt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76962" y="5097151"/>
            <a:ext cx="44724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第九組  許勇晉 郭祐勛 宋睿哲  </a:t>
            </a:r>
            <a:endParaRPr lang="zh-CN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3" name="K.Williams - 菊次郎的夏天 - 钢琴版纯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33942" y="-1371176"/>
            <a:ext cx="812588" cy="81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7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600459" y="1407440"/>
            <a:ext cx="3743441" cy="3743441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858" y="2123430"/>
            <a:ext cx="28916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功能</a:t>
            </a:r>
            <a:endParaRPr lang="en-US" altLang="zh-TW" sz="66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說明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64718" y="115015"/>
            <a:ext cx="2254986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设计说明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把自己的设计亮点尽量发挥到极致，然后全部的列出来，相信业主会被你感动哭了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793340"/>
              </p:ext>
            </p:extLst>
          </p:nvPr>
        </p:nvGraphicFramePr>
        <p:xfrm>
          <a:off x="2422004" y="1556792"/>
          <a:ext cx="9391408" cy="460851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78068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7513340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921702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功能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詳細說明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921702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選擇家具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透過右側的圖示，可以選擇想放置的家具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921702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平面偵測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App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會不斷偵測周遭環境，並偵測可以放置家具的平面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921702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產生平面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當偵測到平面，會在該平面產生藍色格子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  <a:tr h="921702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放置家具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選擇完家具後，點擊產生的平面，即可生成虛擬家具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1834595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2272128" y="160693"/>
            <a:ext cx="579503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介面部分</a:t>
            </a:r>
            <a:endParaRPr lang="en-US" altLang="zh-CN" sz="6600" dirty="0"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1053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600459" y="1407440"/>
            <a:ext cx="3743441" cy="3743441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858" y="2123430"/>
            <a:ext cx="28916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功能</a:t>
            </a:r>
            <a:endParaRPr lang="en-US" altLang="zh-TW" sz="66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說明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64718" y="115015"/>
            <a:ext cx="2254986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设计说明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把自己的设计亮点尽量发挥到极致，然后全部的列出来，相信业主会被你感动哭了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296154"/>
              </p:ext>
            </p:extLst>
          </p:nvPr>
        </p:nvGraphicFramePr>
        <p:xfrm>
          <a:off x="2422004" y="1556792"/>
          <a:ext cx="9391408" cy="493254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8311288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1206134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功能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詳細說明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1314146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移動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在螢幕上拖曳即可移動目前所選擇的家具。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603067">
                <a:tc rowSpan="2"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旋轉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手勢：藉由雙指在螢幕上旋轉，即可旋轉選擇的家具。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60306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固定角度</a:t>
                      </a: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: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點擊按鈕即可使該家具選轉</a:t>
                      </a: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90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度。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5357599"/>
                  </a:ext>
                </a:extLst>
              </a:tr>
              <a:tr h="603067">
                <a:tc rowSpan="2"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刪除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單一：刪除目前所選擇的家具。</a:t>
                      </a:r>
                      <a:endParaRPr lang="en-US" altLang="zh-TW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  <a:tr h="60306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全部：清空所有產生的虛擬家具。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3985872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2272128" y="160693"/>
            <a:ext cx="670260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物件</a:t>
            </a:r>
            <a:r>
              <a:rPr lang="en-US" altLang="zh-TW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(</a:t>
            </a:r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家具</a:t>
            </a:r>
            <a:r>
              <a:rPr lang="en-US" altLang="zh-TW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)</a:t>
            </a:r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部分</a:t>
            </a:r>
            <a:endParaRPr lang="en-US" altLang="zh-CN" sz="6600" dirty="0"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4843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1197869" y="1263071"/>
            <a:ext cx="2681444" cy="2669985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2" name="文本框 4"/>
          <p:cNvSpPr txBox="1">
            <a:spLocks noChangeArrowheads="1"/>
          </p:cNvSpPr>
          <p:nvPr/>
        </p:nvSpPr>
        <p:spPr bwMode="auto">
          <a:xfrm>
            <a:off x="1361745" y="1597229"/>
            <a:ext cx="240089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6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系統</a:t>
            </a:r>
            <a:r>
              <a:rPr lang="zh-TW" altLang="en-US" sz="6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架構</a:t>
            </a:r>
            <a:endParaRPr lang="en-US" altLang="zh-CN" sz="6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4911810" y="1657598"/>
            <a:ext cx="236520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效果</a:t>
            </a:r>
            <a:endParaRPr lang="en-US" altLang="zh-CN" sz="80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13"/>
          <p:cNvSpPr txBox="1">
            <a:spLocks noChangeArrowheads="1"/>
          </p:cNvSpPr>
          <p:nvPr/>
        </p:nvSpPr>
        <p:spPr bwMode="auto">
          <a:xfrm>
            <a:off x="8462027" y="1628800"/>
            <a:ext cx="236645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工艺</a:t>
            </a:r>
            <a:endParaRPr lang="en-US" altLang="zh-CN" sz="80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文本框 12"/>
          <p:cNvSpPr txBox="1">
            <a:spLocks noChangeArrowheads="1"/>
          </p:cNvSpPr>
          <p:nvPr/>
        </p:nvSpPr>
        <p:spPr bwMode="auto">
          <a:xfrm>
            <a:off x="3588963" y="5097378"/>
            <a:ext cx="500107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spcBef>
                <a:spcPct val="0"/>
              </a:spcBef>
              <a:buFontTx/>
              <a:buNone/>
              <a:defRPr sz="4000">
                <a:solidFill>
                  <a:srgbClr val="332D33"/>
                </a:solidFill>
                <a:cs typeface="+mn-ea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sym typeface="+mn-lt"/>
              </a:rPr>
              <a:t>UML</a:t>
            </a:r>
            <a:endParaRPr lang="en-US" altLang="zh-CN" dirty="0"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54986" y="5422638"/>
            <a:ext cx="2067631" cy="95986"/>
          </a:xfrm>
          <a:prstGeom prst="rect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818722" y="5422638"/>
            <a:ext cx="2067631" cy="95986"/>
          </a:xfrm>
          <a:prstGeom prst="rect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9" name="椭圆 10"/>
          <p:cNvSpPr/>
          <p:nvPr/>
        </p:nvSpPr>
        <p:spPr>
          <a:xfrm>
            <a:off x="4642736" y="1263071"/>
            <a:ext cx="2681444" cy="2669985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2" name="椭圆 10"/>
          <p:cNvSpPr/>
          <p:nvPr/>
        </p:nvSpPr>
        <p:spPr>
          <a:xfrm>
            <a:off x="8170553" y="1263071"/>
            <a:ext cx="2681444" cy="2669985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5" name="文本框 4"/>
          <p:cNvSpPr txBox="1">
            <a:spLocks noChangeArrowheads="1"/>
          </p:cNvSpPr>
          <p:nvPr/>
        </p:nvSpPr>
        <p:spPr bwMode="auto">
          <a:xfrm>
            <a:off x="4783011" y="1597229"/>
            <a:ext cx="240089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6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使用案例</a:t>
            </a:r>
            <a:endParaRPr lang="en-US" altLang="zh-CN" sz="6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6" name="文本框 4"/>
          <p:cNvSpPr txBox="1">
            <a:spLocks noChangeArrowheads="1"/>
          </p:cNvSpPr>
          <p:nvPr/>
        </p:nvSpPr>
        <p:spPr bwMode="auto">
          <a:xfrm>
            <a:off x="8174551" y="1980578"/>
            <a:ext cx="268012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6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類別</a:t>
            </a:r>
            <a:r>
              <a:rPr lang="zh-TW" altLang="en-US" sz="6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圖</a:t>
            </a:r>
            <a:endParaRPr lang="en-US" altLang="zh-CN" sz="6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609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-727928" y="-681715"/>
            <a:ext cx="5021159" cy="4830795"/>
          </a:xfrm>
          <a:prstGeom prst="ellipse">
            <a:avLst/>
          </a:prstGeom>
          <a:blipFill dpi="0" rotWithShape="1">
            <a:blip r:embed="rId2"/>
            <a:srcRect/>
            <a:stretch>
              <a:fillRect l="-35335" t="-16" r="-15153" b="-332"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90193" y="671853"/>
            <a:ext cx="249205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b="1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系統</a:t>
            </a:r>
            <a:r>
              <a:rPr lang="zh-TW" altLang="en-US" sz="6600" b="1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架構</a:t>
            </a:r>
            <a:endParaRPr lang="zh-CN" altLang="en-US" sz="6600" b="1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56" y="260648"/>
            <a:ext cx="4862248" cy="659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62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746348" y="-678919"/>
            <a:ext cx="3210404" cy="3384376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9756" y="116632"/>
            <a:ext cx="249205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使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用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案例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246969"/>
              </p:ext>
            </p:extLst>
          </p:nvPr>
        </p:nvGraphicFramePr>
        <p:xfrm>
          <a:off x="2653822" y="476672"/>
          <a:ext cx="7791450" cy="604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Visio" r:id="rId3" imgW="7791378" imgH="6048219" progId="Visio.Drawing.15">
                  <p:embed/>
                </p:oleObj>
              </mc:Choice>
              <mc:Fallback>
                <p:oleObj name="Visio" r:id="rId3" imgW="7791378" imgH="6048219" progId="Visio.Drawing.15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3822" y="476672"/>
                        <a:ext cx="7791450" cy="604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3626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7783256" y="-2259632"/>
            <a:ext cx="4415341" cy="4124503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593953" y="0"/>
            <a:ext cx="279394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類別圖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16768"/>
            <a:ext cx="7067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9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4344" y="62577"/>
            <a:ext cx="3136199" cy="120032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妈妈：给我一个大人的空间，长大了还您一个科学家！ </a:t>
            </a:r>
          </a:p>
        </p:txBody>
      </p:sp>
      <p:sp>
        <p:nvSpPr>
          <p:cNvPr id="15" name="椭圆 14"/>
          <p:cNvSpPr/>
          <p:nvPr/>
        </p:nvSpPr>
        <p:spPr>
          <a:xfrm>
            <a:off x="1341884" y="1354147"/>
            <a:ext cx="2016224" cy="2002845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14129" y="1831345"/>
            <a:ext cx="18696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0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工具</a:t>
            </a:r>
            <a:endParaRPr lang="en-US" altLang="zh-CN" sz="60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7" name="直排文字版面配置區 2"/>
          <p:cNvSpPr txBox="1">
            <a:spLocks/>
          </p:cNvSpPr>
          <p:nvPr/>
        </p:nvSpPr>
        <p:spPr>
          <a:xfrm>
            <a:off x="3419907" y="1529299"/>
            <a:ext cx="7895176" cy="46493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Word 2016</a:t>
            </a:r>
          </a:p>
          <a:p>
            <a:pPr lvl="1"/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PowerPoint 2016</a:t>
            </a:r>
          </a:p>
          <a:p>
            <a:pPr lvl="1"/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Visio 2013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(UML)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Drow.io</a:t>
            </a:r>
          </a:p>
          <a:p>
            <a:pPr lvl="1"/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宋睿哲：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需求分析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PPT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製作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、構想說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明</a:t>
            </a: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zh-TW" sz="28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許勇</a:t>
            </a:r>
            <a:r>
              <a:rPr lang="zh-TW" altLang="zh-TW" sz="28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晉</a:t>
            </a:r>
            <a:r>
              <a:rPr lang="zh-TW" altLang="en-US" sz="28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UML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繪製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Word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撰寫、審查</a:t>
            </a: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郭祐勛：動機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、目的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、功能說明、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PPT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製作</a:t>
            </a:r>
            <a:endParaRPr lang="en-US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椭圆 14"/>
          <p:cNvSpPr/>
          <p:nvPr/>
        </p:nvSpPr>
        <p:spPr>
          <a:xfrm>
            <a:off x="1375150" y="4329582"/>
            <a:ext cx="2016224" cy="2002845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640943" y="4546174"/>
            <a:ext cx="14846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8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人員分</a:t>
            </a:r>
            <a:r>
              <a:rPr lang="zh-TW" altLang="en-US" sz="48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配</a:t>
            </a:r>
            <a:endParaRPr lang="en-US" altLang="zh-CN" sz="48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316181" y="328971"/>
            <a:ext cx="9915566" cy="707886"/>
            <a:chOff x="1316181" y="328971"/>
            <a:chExt cx="9915566" cy="707886"/>
          </a:xfrm>
        </p:grpSpPr>
        <p:grpSp>
          <p:nvGrpSpPr>
            <p:cNvPr id="23" name="群組 22"/>
            <p:cNvGrpSpPr/>
            <p:nvPr/>
          </p:nvGrpSpPr>
          <p:grpSpPr>
            <a:xfrm>
              <a:off x="1316181" y="328971"/>
              <a:ext cx="8106166" cy="707886"/>
              <a:chOff x="1221171" y="5131669"/>
              <a:chExt cx="8106166" cy="707886"/>
            </a:xfrm>
          </p:grpSpPr>
          <p:sp>
            <p:nvSpPr>
              <p:cNvPr id="24" name="文本框 12"/>
              <p:cNvSpPr txBox="1">
                <a:spLocks noChangeArrowheads="1"/>
              </p:cNvSpPr>
              <p:nvPr/>
            </p:nvSpPr>
            <p:spPr bwMode="auto">
              <a:xfrm>
                <a:off x="3030571" y="5131669"/>
                <a:ext cx="6296766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4000" dirty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Resource </a:t>
                </a:r>
                <a:r>
                  <a:rPr lang="en-US" altLang="zh-CN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Required</a:t>
                </a:r>
                <a:r>
                  <a:rPr lang="zh-TW" altLang="en-US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lang="en-US" altLang="zh-TW" sz="4000" dirty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-  </a:t>
                </a:r>
                <a:r>
                  <a:rPr lang="en-US" altLang="zh-TW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Doc.</a:t>
                </a:r>
                <a:endParaRPr lang="en-US" altLang="zh-CN" sz="4000" dirty="0">
                  <a:solidFill>
                    <a:srgbClr val="332D33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221171" y="5441524"/>
                <a:ext cx="1809400" cy="88176"/>
              </a:xfrm>
              <a:prstGeom prst="rect">
                <a:avLst/>
              </a:prstGeom>
              <a:solidFill>
                <a:srgbClr val="332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199" dirty="0">
                  <a:cs typeface="+mn-ea"/>
                  <a:sym typeface="+mn-lt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9422347" y="618653"/>
              <a:ext cx="1809400" cy="8817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984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4203316" y="-1664113"/>
            <a:ext cx="3357787" cy="316835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30487" y="8806"/>
            <a:ext cx="29882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>
                <a:solidFill>
                  <a:srgbClr val="FFCC99"/>
                </a:solidFill>
              </a:rPr>
              <a:t>Schedule</a:t>
            </a:r>
            <a:endParaRPr lang="zh-CN" altLang="en-US" sz="48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607863"/>
              </p:ext>
            </p:extLst>
          </p:nvPr>
        </p:nvGraphicFramePr>
        <p:xfrm>
          <a:off x="1485900" y="1988840"/>
          <a:ext cx="9391408" cy="332552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398520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7992888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工作項目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月初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題目發想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月底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決定題目、需求分析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月初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撰寫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Word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動機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、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目的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、需求分析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月底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繪製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UML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圖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、</a:t>
                      </a: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PPT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初稿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5184621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月初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完成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PPT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5290200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934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2233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4344" y="62577"/>
            <a:ext cx="3136199" cy="120032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妈妈：给我一个大人的空间，长大了还您一个科学家！ </a:t>
            </a:r>
          </a:p>
        </p:txBody>
      </p:sp>
      <p:sp>
        <p:nvSpPr>
          <p:cNvPr id="15" name="椭圆 14"/>
          <p:cNvSpPr/>
          <p:nvPr/>
        </p:nvSpPr>
        <p:spPr>
          <a:xfrm>
            <a:off x="1341884" y="1354147"/>
            <a:ext cx="2016224" cy="2002845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199" b="0" i="0" u="none" strike="noStrike" kern="1200" cap="none" spc="0" normalizeH="0" baseline="0" noProof="0" dirty="0">
              <a:ln>
                <a:noFill/>
              </a:ln>
              <a:solidFill>
                <a:srgbClr val="FFCC99"/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14129" y="1831345"/>
            <a:ext cx="18696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工具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srgbClr val="FFCC99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7" name="直排文字版面配置區 2"/>
          <p:cNvSpPr txBox="1">
            <a:spLocks/>
          </p:cNvSpPr>
          <p:nvPr/>
        </p:nvSpPr>
        <p:spPr>
          <a:xfrm>
            <a:off x="3383812" y="1699592"/>
            <a:ext cx="7895176" cy="4824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Xcode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9.0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iPhone6s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、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iPad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2017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宋睿哲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整合、家具匯入、支援</a:t>
            </a: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zh-TW" altLang="zh-TW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許勇</a:t>
            </a:r>
            <a:r>
              <a:rPr kumimoji="0" lang="zh-TW" altLang="zh-TW" sz="2800" b="0" i="0" u="none" strike="noStrike" kern="1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晉</a:t>
            </a:r>
            <a:r>
              <a:rPr kumimoji="0" lang="zh-TW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功能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撰寫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、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UML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圖繪製</a:t>
            </a: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郭祐勛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UI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設計、實作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28" name="椭圆 14"/>
          <p:cNvSpPr/>
          <p:nvPr/>
        </p:nvSpPr>
        <p:spPr>
          <a:xfrm>
            <a:off x="1375150" y="4329582"/>
            <a:ext cx="2016224" cy="2002845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199" b="0" i="0" u="none" strike="noStrike" kern="1200" cap="none" spc="0" normalizeH="0" baseline="0" noProof="0" dirty="0">
              <a:ln>
                <a:noFill/>
              </a:ln>
              <a:solidFill>
                <a:srgbClr val="FFCC99"/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640943" y="4546174"/>
            <a:ext cx="14846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人員分</a:t>
            </a:r>
            <a:r>
              <a:rPr kumimoji="0" lang="zh-TW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配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FCC99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1316181" y="328971"/>
            <a:ext cx="9915566" cy="707886"/>
            <a:chOff x="1316181" y="328971"/>
            <a:chExt cx="9915566" cy="707886"/>
          </a:xfrm>
        </p:grpSpPr>
        <p:grpSp>
          <p:nvGrpSpPr>
            <p:cNvPr id="13" name="群組 12"/>
            <p:cNvGrpSpPr/>
            <p:nvPr/>
          </p:nvGrpSpPr>
          <p:grpSpPr>
            <a:xfrm>
              <a:off x="1316181" y="328971"/>
              <a:ext cx="8106166" cy="707886"/>
              <a:chOff x="1221171" y="5131669"/>
              <a:chExt cx="8106166" cy="707886"/>
            </a:xfrm>
          </p:grpSpPr>
          <p:sp>
            <p:nvSpPr>
              <p:cNvPr id="16" name="文本框 12"/>
              <p:cNvSpPr txBox="1">
                <a:spLocks noChangeArrowheads="1"/>
              </p:cNvSpPr>
              <p:nvPr/>
            </p:nvSpPr>
            <p:spPr bwMode="auto">
              <a:xfrm>
                <a:off x="3030571" y="5131669"/>
                <a:ext cx="6296766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4000" dirty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Resource </a:t>
                </a:r>
                <a:r>
                  <a:rPr lang="en-US" altLang="zh-CN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Required</a:t>
                </a:r>
                <a:r>
                  <a:rPr lang="zh-TW" altLang="en-US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lang="en-US" altLang="zh-TW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- App</a:t>
                </a:r>
                <a:endParaRPr lang="en-US" altLang="zh-CN" sz="4000" dirty="0">
                  <a:solidFill>
                    <a:srgbClr val="332D33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221171" y="5441524"/>
                <a:ext cx="1809400" cy="88176"/>
              </a:xfrm>
              <a:prstGeom prst="rect">
                <a:avLst/>
              </a:prstGeom>
              <a:solidFill>
                <a:srgbClr val="332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199" dirty="0">
                  <a:cs typeface="+mn-ea"/>
                  <a:sym typeface="+mn-lt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9422347" y="618653"/>
              <a:ext cx="1809400" cy="8817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3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4203316" y="-1664113"/>
            <a:ext cx="3357787" cy="316835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1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30487" y="8806"/>
            <a:ext cx="29882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Arial"/>
                <a:cs typeface="+mn-cs"/>
              </a:rPr>
              <a:t>Schedule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CC99"/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499936"/>
              </p:ext>
            </p:extLst>
          </p:nvPr>
        </p:nvGraphicFramePr>
        <p:xfrm>
          <a:off x="1455532" y="1700808"/>
          <a:ext cx="9391408" cy="475075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398520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7992888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工作項目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題目發想，確立製作方向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研讀</a:t>
                      </a:r>
                      <a:r>
                        <a:rPr lang="en-US" altLang="zh-TW" dirty="0" err="1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ARKit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zh-TW" altLang="en-US" sz="2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官方</a:t>
                      </a:r>
                      <a:r>
                        <a:rPr lang="en-US" altLang="zh-TW" sz="2400" kern="12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Document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設計、實作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平面偵測、家具模型蒐集繪製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12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找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相關的第三方資源、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物體呈現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1834595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實作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介面、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物體的移動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&amp;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刪除、匯入家具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5184621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家具的旋轉、調整家具大小、整合程式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7106538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介面調整、報告撰寫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6212955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APP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穩定度及各場域的測試、錄製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APP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介紹影片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5290200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完成報告、</a:t>
                      </a:r>
                      <a:r>
                        <a:rPr lang="en-US" altLang="zh-TW" dirty="0" err="1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ppt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、介紹影片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5853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359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10"/>
          <p:cNvSpPr/>
          <p:nvPr/>
        </p:nvSpPr>
        <p:spPr>
          <a:xfrm>
            <a:off x="981154" y="1271217"/>
            <a:ext cx="2024634" cy="202463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2" name="文本框 4"/>
          <p:cNvSpPr txBox="1">
            <a:spLocks noChangeArrowheads="1"/>
          </p:cNvSpPr>
          <p:nvPr/>
        </p:nvSpPr>
        <p:spPr bwMode="auto">
          <a:xfrm>
            <a:off x="810869" y="1674638"/>
            <a:ext cx="236520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7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背景</a:t>
            </a:r>
            <a:endParaRPr lang="en-US" altLang="zh-CN" sz="7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546908" y="1270290"/>
            <a:ext cx="2365204" cy="2024634"/>
            <a:chOff x="4929731" y="1291869"/>
            <a:chExt cx="2365204" cy="2024634"/>
          </a:xfrm>
        </p:grpSpPr>
        <p:sp>
          <p:nvSpPr>
            <p:cNvPr id="13" name="椭圆 12"/>
            <p:cNvSpPr/>
            <p:nvPr/>
          </p:nvSpPr>
          <p:spPr>
            <a:xfrm>
              <a:off x="5100016" y="1291869"/>
              <a:ext cx="2024634" cy="2024634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5" name="文本框 12"/>
            <p:cNvSpPr txBox="1">
              <a:spLocks noChangeArrowheads="1"/>
            </p:cNvSpPr>
            <p:nvPr/>
          </p:nvSpPr>
          <p:spPr bwMode="auto">
            <a:xfrm>
              <a:off x="4929731" y="1666389"/>
              <a:ext cx="236520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7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動機</a:t>
              </a:r>
              <a:endParaRPr lang="en-US" altLang="zh-CN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6225426" y="1259730"/>
            <a:ext cx="2366456" cy="2024633"/>
            <a:chOff x="8517539" y="1333109"/>
            <a:chExt cx="2366456" cy="2024633"/>
          </a:xfrm>
        </p:grpSpPr>
        <p:sp>
          <p:nvSpPr>
            <p:cNvPr id="14" name="椭圆 13"/>
            <p:cNvSpPr/>
            <p:nvPr/>
          </p:nvSpPr>
          <p:spPr>
            <a:xfrm>
              <a:off x="8688450" y="1333109"/>
              <a:ext cx="2024634" cy="2024633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6" name="文本框 13"/>
            <p:cNvSpPr txBox="1">
              <a:spLocks noChangeArrowheads="1"/>
            </p:cNvSpPr>
            <p:nvPr/>
          </p:nvSpPr>
          <p:spPr bwMode="auto">
            <a:xfrm>
              <a:off x="8517539" y="1678062"/>
              <a:ext cx="236645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7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目的</a:t>
              </a:r>
              <a:endParaRPr lang="en-US" altLang="zh-CN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2254986" y="5111496"/>
            <a:ext cx="7631367" cy="707886"/>
            <a:chOff x="2254986" y="5111496"/>
            <a:chExt cx="7631367" cy="707886"/>
          </a:xfrm>
        </p:grpSpPr>
        <p:sp>
          <p:nvSpPr>
            <p:cNvPr id="20" name="文本框 12"/>
            <p:cNvSpPr txBox="1">
              <a:spLocks noChangeArrowheads="1"/>
            </p:cNvSpPr>
            <p:nvPr/>
          </p:nvSpPr>
          <p:spPr bwMode="auto">
            <a:xfrm>
              <a:off x="3606585" y="5111496"/>
              <a:ext cx="5001077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4000" dirty="0" smtClean="0">
                  <a:solidFill>
                    <a:srgbClr val="332D33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目錄</a:t>
              </a:r>
              <a:endParaRPr lang="en-US" altLang="zh-CN" sz="4000" dirty="0">
                <a:solidFill>
                  <a:srgbClr val="332D3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254986" y="5422638"/>
              <a:ext cx="2067631" cy="9598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818722" y="5422638"/>
              <a:ext cx="2067631" cy="9598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8905197" y="1270291"/>
            <a:ext cx="2366456" cy="2024633"/>
            <a:chOff x="9307877" y="3349623"/>
            <a:chExt cx="2366456" cy="2024633"/>
          </a:xfrm>
        </p:grpSpPr>
        <p:sp>
          <p:nvSpPr>
            <p:cNvPr id="25" name="椭圆 13"/>
            <p:cNvSpPr/>
            <p:nvPr/>
          </p:nvSpPr>
          <p:spPr>
            <a:xfrm>
              <a:off x="9478788" y="3349623"/>
              <a:ext cx="2024634" cy="2024633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27" name="文本框 13"/>
            <p:cNvSpPr txBox="1">
              <a:spLocks noChangeArrowheads="1"/>
            </p:cNvSpPr>
            <p:nvPr/>
          </p:nvSpPr>
          <p:spPr bwMode="auto">
            <a:xfrm>
              <a:off x="9307877" y="3751215"/>
              <a:ext cx="236645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7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需</a:t>
              </a:r>
              <a:r>
                <a:rPr lang="zh-TW" altLang="en-US" sz="7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求</a:t>
              </a:r>
              <a:endParaRPr lang="en-US" altLang="zh-CN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314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0" y="893"/>
            <a:ext cx="7643494" cy="685621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96171" y="-537008"/>
            <a:ext cx="3551470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/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/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用一支好用的钢笔的品质，来比喻装修品质，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书房的设计自然流露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 </a:t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/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76883" y="1916832"/>
            <a:ext cx="3498899" cy="3405108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0627" y="2649890"/>
            <a:ext cx="241140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000" dirty="0">
                <a:ln w="0"/>
                <a:solidFill>
                  <a:srgbClr val="FFCC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watching~</a:t>
            </a:r>
            <a:endParaRPr lang="zh-TW" altLang="en-US" sz="4000" dirty="0">
              <a:ln w="0"/>
              <a:solidFill>
                <a:srgbClr val="FFCC9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291759" y="2132856"/>
            <a:ext cx="2880962" cy="287257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1804" y="2292190"/>
            <a:ext cx="2891659" cy="2553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998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背景</a:t>
            </a:r>
            <a:endParaRPr lang="en-US" altLang="zh-TW" sz="7998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7998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趨勢</a:t>
            </a:r>
            <a:endParaRPr lang="en-US" altLang="zh-CN" sz="7998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51809" y="1700808"/>
            <a:ext cx="8136903" cy="3949671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隨著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城市人口密集化程度的上升，但可利用的土地卻有限制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，導致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土地的價格節節上漲，為了擴展生活的空間，數也數不盡高樓大廈紛紛林立而起，人們居住的樓層越來越高，但實際上能用的坪數卻還是一樣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少。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如何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購買家具、如何精美的佈置已經變成了一門學問。</a:t>
            </a:r>
            <a:endParaRPr lang="zh-TW" altLang="en-US" sz="2800" dirty="0"/>
          </a:p>
          <a:p>
            <a:r>
              <a:rPr lang="zh-CN" altLang="en-US" sz="2666" dirty="0" smtClean="0">
                <a:solidFill>
                  <a:schemeClr val="bg1"/>
                </a:solidFill>
                <a:cs typeface="+mn-ea"/>
                <a:sym typeface="+mn-lt"/>
              </a:rPr>
              <a:t>。</a:t>
            </a:r>
            <a:endParaRPr lang="zh-CN" altLang="en-US" sz="2666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658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77788" y="-1183152"/>
            <a:ext cx="2880962" cy="288096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9836" y="32461"/>
            <a:ext cx="2298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動</a:t>
            </a:r>
            <a:r>
              <a:rPr lang="zh-TW" altLang="en-US" sz="72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機</a:t>
            </a:r>
            <a:endParaRPr lang="en-US" altLang="zh-TW" sz="7998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1904849" y="2644981"/>
            <a:ext cx="9505056" cy="4336382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有些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時候，想買新的家具放置在家裡，往往都要先量尺寸再去賣場挑選，到了賣場，找到心儀的家具，但不知道是不是和擺在家裡。買了之後，發現放的位置不是很滿意，還要花費時間去搬動。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598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77788" y="-1167355"/>
            <a:ext cx="2880962" cy="288096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9836" y="116632"/>
            <a:ext cx="2298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目的</a:t>
            </a:r>
            <a:endParaRPr lang="en-US" altLang="zh-TW" sz="72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3" name="直排文字版面配置區 2"/>
          <p:cNvSpPr txBox="1">
            <a:spLocks/>
          </p:cNvSpPr>
          <p:nvPr/>
        </p:nvSpPr>
        <p:spPr>
          <a:xfrm>
            <a:off x="2494012" y="2924944"/>
            <a:ext cx="7787965" cy="5918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利用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AR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技術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，我們可以讓虛擬家具與現實場景做互動，以便於解決購買家具時的困擾。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5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44215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589162" y="1378610"/>
            <a:ext cx="3743441" cy="3743441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2188501"/>
            <a:ext cx="20871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需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求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分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析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64718" y="115015"/>
            <a:ext cx="2254986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设计说明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把自己的设计亮点尽量发挥到极致，然后全部的列出来，相信业主会被你感动哭了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直排文字版面配置區 2"/>
          <p:cNvSpPr txBox="1">
            <a:spLocks/>
          </p:cNvSpPr>
          <p:nvPr/>
        </p:nvSpPr>
        <p:spPr>
          <a:xfrm>
            <a:off x="3358108" y="1387862"/>
            <a:ext cx="7532739" cy="4836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購買家具時的困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擾</a:t>
            </a:r>
            <a:r>
              <a:rPr lang="zh-TW" altLang="en-US" sz="32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1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量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測空間時，可能會因為周圍的擺設導致難以測量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需要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親自至家具行挑選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家具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看到實體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無法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在購買時得知該家具擺設後的觀感。</a:t>
            </a: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若運送到家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中才發現不合適，退換貨容易造成買賣雙方的困擾。</a:t>
            </a:r>
          </a:p>
          <a:p>
            <a:pPr lvl="1"/>
            <a:endParaRPr lang="en-US" altLang="zh-TW" sz="1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0804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256060" y="-1440481"/>
            <a:ext cx="2880962" cy="288096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4921" y="-106982"/>
            <a:ext cx="2298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構想</a:t>
            </a:r>
            <a:endParaRPr lang="en-US" altLang="zh-TW" sz="72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3" name="直排文字版面配置區 2"/>
          <p:cNvSpPr txBox="1">
            <a:spLocks/>
          </p:cNvSpPr>
          <p:nvPr/>
        </p:nvSpPr>
        <p:spPr>
          <a:xfrm>
            <a:off x="3377874" y="116632"/>
            <a:ext cx="7787965" cy="6584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假如我們能夠直接放上家具，就可以知道家具大小是否合適，也能省去測量空間的步驟，同時也可以看到這件家具擺在家中好不看</a:t>
            </a:r>
            <a:r>
              <a:rPr lang="zh-TW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hangingPunct="0"/>
            <a:endParaRPr lang="zh-TW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AR</a:t>
            </a:r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技術，產生虛擬家具在現實生活中，那我們便可以實現這份構想</a:t>
            </a:r>
            <a:r>
              <a:rPr lang="zh-TW" altLang="zh-TW" sz="2800" dirty="0" smtClean="0"/>
              <a:t>。</a:t>
            </a:r>
            <a:endParaRPr lang="en-US" altLang="zh-TW" sz="2800" dirty="0" smtClean="0"/>
          </a:p>
          <a:p>
            <a:endParaRPr lang="en-US" altLang="zh-TW" sz="2800" dirty="0" smtClean="0"/>
          </a:p>
          <a:p>
            <a:pPr marL="0" indent="0">
              <a:buNone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這個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需要做到以下幾點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家中便能比較空間與家具的大小。</a:t>
            </a:r>
          </a:p>
          <a:p>
            <a:pPr lvl="1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在購買前便知道此家具購買後，對於整體的美觀是否滿意。</a:t>
            </a:r>
          </a:p>
          <a:p>
            <a:pPr lvl="1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擺放家具時，需讓家具能夠做各角度的旋轉及移動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438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77788" y="-1564001"/>
            <a:ext cx="2880962" cy="288096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23156" y="-96614"/>
            <a:ext cx="2298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構想</a:t>
            </a:r>
            <a:endParaRPr lang="en-US" altLang="zh-TW" sz="72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708707"/>
              </p:ext>
            </p:extLst>
          </p:nvPr>
        </p:nvGraphicFramePr>
        <p:xfrm>
          <a:off x="477788" y="1556792"/>
          <a:ext cx="11161240" cy="496855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032448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7128792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1242138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需求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解決方式（功能）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1242138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空間難以量測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放上家具後，觀察虛擬模型是否會蓋過實體家具，便可知道大小是否適合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1242138"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24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需要親自至家具行挑選家具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透過</a:t>
                      </a: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AR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所產生虛擬家具後便可大概知道真實家具的樣子。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1242138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無法知道擺設後的樣式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擺設家具後，可以從各角度觀察整體裝潢。更可以透過手機內建的螢幕擷取，分別比較哪個家具較優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873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600459" y="1407440"/>
            <a:ext cx="3743441" cy="3743441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858" y="2123430"/>
            <a:ext cx="28916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功能</a:t>
            </a:r>
            <a:endParaRPr lang="en-US" altLang="zh-TW" sz="66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架構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64718" y="115015"/>
            <a:ext cx="2254986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设计说明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把自己的设计亮点尽量发挥到极致，然后全部的列出来，相信业主会被你感动哭了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36" y="332656"/>
            <a:ext cx="7606141" cy="6336703"/>
          </a:xfrm>
        </p:spPr>
      </p:pic>
    </p:spTree>
    <p:extLst>
      <p:ext uri="{BB962C8B-B14F-4D97-AF65-F5344CB8AC3E}">
        <p14:creationId xmlns:p14="http://schemas.microsoft.com/office/powerpoint/2010/main" val="1925497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5601D810-B477-4B0E-8281-2A40B20D9BCB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ULTRA_SCORM_SLIDE_COUNT" val="5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室内设计PPT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造字工房悦黑体验版纤细体"/>
        <a:cs typeface=""/>
      </a:majorFont>
      <a:minorFont>
        <a:latin typeface="Arial"/>
        <a:ea typeface="造字工房悦黑体验版纤细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/>
          <a:srcRect/>
          <a:stretch>
            <a:fillRect l="-34529" t="-808" r="-17185" b="-316"/>
          </a:stretch>
        </a:blip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3387</TotalTime>
  <Words>1064</Words>
  <Application>Microsoft Office PowerPoint</Application>
  <PresentationFormat>自訂</PresentationFormat>
  <Paragraphs>161</Paragraphs>
  <Slides>20</Slides>
  <Notes>7</Notes>
  <HiddenSlides>0</HiddenSlides>
  <MMClips>1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0" baseType="lpstr">
      <vt:lpstr>Arial Unicode MS</vt:lpstr>
      <vt:lpstr>等线</vt:lpstr>
      <vt:lpstr>造字工房悦黑体验版纤细体</vt:lpstr>
      <vt:lpstr>標楷體</vt:lpstr>
      <vt:lpstr>Arial</vt:lpstr>
      <vt:lpstr>Calibri</vt:lpstr>
      <vt:lpstr>Times New Roman</vt:lpstr>
      <vt:lpstr>Wingdings 3</vt:lpstr>
      <vt:lpstr>Office 主题​​</vt:lpstr>
      <vt:lpstr>Visio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第九組</dc:creator>
  <cp:lastModifiedBy>Ruei-Jhe</cp:lastModifiedBy>
  <cp:revision>153</cp:revision>
  <dcterms:created xsi:type="dcterms:W3CDTF">2014-03-22T10:32:08Z</dcterms:created>
  <dcterms:modified xsi:type="dcterms:W3CDTF">2018-12-26T07:09:46Z</dcterms:modified>
</cp:coreProperties>
</file>